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y="9601200" cx="7315200"/>
  <p:notesSz cx="6858000" cy="9144000"/>
  <p:embeddedFontLst>
    <p:embeddedFont>
      <p:font typeface="Halant"/>
      <p:regular r:id="rId20"/>
      <p:bold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
      <p:font typeface="Work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E4AA82-3C0D-4483-BFAD-AD3B8BDE3D1A}">
  <a:tblStyle styleId="{FBE4AA82-3C0D-4483-BFAD-AD3B8BDE3D1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581EE7B-5730-41E1-B5C0-78CC8B218CA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35" Type="http://schemas.openxmlformats.org/officeDocument/2006/relationships/font" Target="fonts/WorkSans-bold.fntdata"/><Relationship Id="rId12" Type="http://schemas.openxmlformats.org/officeDocument/2006/relationships/slide" Target="slides/slide5.xml"/><Relationship Id="rId34" Type="http://schemas.openxmlformats.org/officeDocument/2006/relationships/font" Target="fonts/WorkSans-regular.fntdata"/><Relationship Id="rId15" Type="http://schemas.openxmlformats.org/officeDocument/2006/relationships/slide" Target="slides/slide8.xml"/><Relationship Id="rId37" Type="http://schemas.openxmlformats.org/officeDocument/2006/relationships/font" Target="fonts/WorkSans-boldItalic.fntdata"/><Relationship Id="rId14" Type="http://schemas.openxmlformats.org/officeDocument/2006/relationships/slide" Target="slides/slide7.xml"/><Relationship Id="rId36" Type="http://schemas.openxmlformats.org/officeDocument/2006/relationships/font" Target="fonts/WorkSans-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bc2aca27e_0_48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bc2aca27e_0_4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4bc2aca27e_0_13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4bc2aca27e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4bc2aca27e_0_14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4bc2aca27e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c2aca27e_0_3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c2aca27e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bc2aca27e_0_34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bc2aca27e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bc2aca27e_0_4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bc2aca27e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bc2aca27e_0_10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bc2aca27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c2aca27e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c2aca27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bc2aca27e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bc2aca27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4bc2aca27e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4bc2aca2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4bc2aca27e_0_42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4bc2aca27e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hyperlink" Target="https://youtu.be/Yl7nKRzE7YY?feature=shared&amp;t=429"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hyperlink" Target="https://youtu.be/Yl7nKRzE7YY?feature=shared&amp;t=42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9094" y="1770286"/>
          <a:ext cx="3000000" cy="3000000"/>
        </p:xfrm>
        <a:graphic>
          <a:graphicData uri="http://schemas.openxmlformats.org/drawingml/2006/table">
            <a:tbl>
              <a:tblPr>
                <a:noFill/>
                <a:tableStyleId>{FBE4AA82-3C0D-4483-BFAD-AD3B8BDE3D1A}</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a:t>
            </a:r>
            <a:endParaRPr sz="1800">
              <a:solidFill>
                <a:schemeClr val="dk1"/>
              </a:solidFill>
              <a:latin typeface="Halant"/>
              <a:ea typeface="Halant"/>
              <a:cs typeface="Halant"/>
              <a:sym typeface="Halant"/>
            </a:endParaRPr>
          </a:p>
        </p:txBody>
      </p:sp>
      <p:sp>
        <p:nvSpPr>
          <p:cNvPr id="104" name="Google Shape;104;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3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9" name="Google Shape;199;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0" name="Google Shape;200;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1" name="Google Shape;201;p34"/>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202" name="Google Shape;202;p34"/>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203" name="Google Shape;203;p34"/>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204" name="Google Shape;204;p34"/>
          <p:cNvGraphicFramePr/>
          <p:nvPr/>
        </p:nvGraphicFramePr>
        <p:xfrm>
          <a:off x="359109" y="1294047"/>
          <a:ext cx="3000000" cy="3000000"/>
        </p:xfrm>
        <a:graphic>
          <a:graphicData uri="http://schemas.openxmlformats.org/drawingml/2006/table">
            <a:tbl>
              <a:tblPr>
                <a:noFill/>
                <a:tableStyleId>{FBE4AA82-3C0D-4483-BFAD-AD3B8BDE3D1A}</a:tableStyleId>
              </a:tblPr>
              <a:tblGrid>
                <a:gridCol w="6621125"/>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Speech delivered before the War of 1812 to encourage loyalty to the U.S. and end British influence.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Frames the U.S. as a “protector” and the Native nations as part of the “American Family.”</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Tries to persuade Native peoples to accept U.S. authority and peace terms.</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Offers promises of friendship while asserting control and discouraging resistance.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a paternalistic view that expected Native people to be obedient and cooperative.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U.S. official promoting peace through submission and loyalty.</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Written during the War of 1812 by a U.S. military governor.</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Describes meetings with Native groups (the “Six Nations”) about staying neutral in the U.S.–British conflict.</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Suggests most Native leaders wanted peace and to avoid getting involved in war.</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Tecumseh is presented as an exception—still resisting and allying with the British.</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U.S. interest in keeping Native groups from joining Britain or resisting expansion.</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U.S. official interpreting Native choices through a military/political lens.</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Written by William Apess, a Pequot minister and Native rights activist.</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Describes the Mashpee’s peaceful resistance to unjust white control of their lands and governance.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frustration with U.S. laws and systems that excluded Native voices.</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Emphasizes the right of Native people to self-govern and use legal methods for justice.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Apess supports using U.S. systems to push for reform, rather than violent resistance.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Native ally demanding equality, dignity, and legal fairness.</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sp>
        <p:nvSpPr>
          <p:cNvPr id="209" name="Google Shape;209;p3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Teacher Key for Formative Assessment: Perspective</a:t>
            </a:r>
            <a:endParaRPr sz="1800">
              <a:latin typeface="Halant"/>
              <a:ea typeface="Halant"/>
              <a:cs typeface="Halant"/>
              <a:sym typeface="Halant"/>
            </a:endParaRPr>
          </a:p>
        </p:txBody>
      </p:sp>
      <p:pic>
        <p:nvPicPr>
          <p:cNvPr id="210" name="Google Shape;210;p3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1" name="Google Shape;211;p3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12" name="Google Shape;212;p3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13" name="Google Shape;213;p35"/>
          <p:cNvSpPr txBox="1"/>
          <p:nvPr/>
        </p:nvSpPr>
        <p:spPr>
          <a:xfrm>
            <a:off x="452682" y="869495"/>
            <a:ext cx="6396300" cy="3573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 </a:t>
            </a:r>
            <a:r>
              <a:rPr b="1" lang="en" sz="1200">
                <a:solidFill>
                  <a:srgbClr val="FCFCFC"/>
                </a:solidFill>
                <a:highlight>
                  <a:schemeClr val="accent1"/>
                </a:highlight>
                <a:latin typeface="Inter"/>
                <a:ea typeface="Inter"/>
                <a:cs typeface="Inter"/>
                <a:sym typeface="Inter"/>
              </a:rPr>
              <a:t>(1 point)</a:t>
            </a:r>
            <a:endParaRPr sz="17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 </a:t>
            </a:r>
            <a:r>
              <a:rPr b="1" lang="en" sz="1200">
                <a:solidFill>
                  <a:srgbClr val="FCFCFC"/>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 </a:t>
            </a:r>
            <a:r>
              <a:rPr b="1" lang="en" sz="1200">
                <a:solidFill>
                  <a:srgbClr val="FCFCFC"/>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 </a:t>
            </a:r>
            <a:endParaRPr sz="1400">
              <a:solidFill>
                <a:schemeClr val="dk1"/>
              </a:solidFill>
              <a:highlight>
                <a:schemeClr val="lt1"/>
              </a:highlight>
              <a:latin typeface="Inter"/>
              <a:ea typeface="Inter"/>
              <a:cs typeface="Inter"/>
              <a:sym typeface="Inter"/>
            </a:endParaRPr>
          </a:p>
          <a:p>
            <a:pPr indent="431800" lvl="0" marL="431800" rtl="0" algn="l">
              <a:spcBef>
                <a:spcPts val="0"/>
              </a:spcBef>
              <a:spcAft>
                <a:spcPts val="0"/>
              </a:spcAft>
              <a:buNone/>
            </a:pPr>
            <a:r>
              <a:rPr b="1" lang="en" sz="1200">
                <a:solidFill>
                  <a:srgbClr val="FCFCFC"/>
                </a:solidFill>
                <a:highlight>
                  <a:schemeClr val="accent1"/>
                </a:highlight>
                <a:latin typeface="Inter"/>
                <a:ea typeface="Inter"/>
                <a:cs typeface="Inter"/>
                <a:sym typeface="Inter"/>
              </a:rPr>
              <a:t>(0 points)</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214" name="Google Shape;214;p35"/>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With properly cited evidence from the primary source and author context, students can successfully make the case that either Choice B or Choice C held more influence on Tecumseh’s support for pan-Indian resistance. The context of U.S. violence toward American Indians, as stated in Choice B, clearly provides evidence for why Tecumseh would have distrusted U.S. intentions. Choice C demonstrates the failed efforts by individual tribes to successfully maintain their lands and autonomy. Both Choices B and C have supporting evidence found in the author context and the primary source making them worth 2 points each. While Choice A (1 point) is supported in the author context through mention of Tenskwatawa's vision, the concept is not references in the primary source. Choice D contradicts the author context and the primary source as Tecumseh did not believe negotiation along could stop expansion, thus it is worth 0 points.</a:t>
            </a:r>
            <a:endParaRPr sz="14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36"/>
          <p:cNvSpPr txBox="1"/>
          <p:nvPr/>
        </p:nvSpPr>
        <p:spPr>
          <a:xfrm>
            <a:off x="1591500" y="861050"/>
            <a:ext cx="4161300" cy="407400"/>
          </a:xfrm>
          <a:prstGeom prst="rect">
            <a:avLst/>
          </a:prstGeom>
          <a:noFill/>
          <a:ln>
            <a:noFill/>
          </a:ln>
        </p:spPr>
        <p:txBody>
          <a:bodyPr anchorCtr="0" anchor="t" bIns="91425" lIns="91425" spcFirstLastPara="1" rIns="91425" wrap="square" tIns="91425">
            <a:noAutofit/>
          </a:bodyPr>
          <a:lstStyle/>
          <a:p>
            <a:pPr indent="-342900" lvl="0" marL="457200" rtl="0" algn="ctr">
              <a:spcBef>
                <a:spcPts val="0"/>
              </a:spcBef>
              <a:spcAft>
                <a:spcPts val="0"/>
              </a:spcAft>
              <a:buClr>
                <a:schemeClr val="dk1"/>
              </a:buClr>
              <a:buSzPts val="1800"/>
              <a:buFont typeface="Plus Jakarta Sans"/>
              <a:buAutoNum type="arabicPeriod"/>
            </a:pPr>
            <a:r>
              <a:rPr b="1" lang="en" sz="1800">
                <a:solidFill>
                  <a:schemeClr val="dk1"/>
                </a:solidFill>
                <a:latin typeface="Plus Jakarta Sans"/>
                <a:ea typeface="Plus Jakarta Sans"/>
                <a:cs typeface="Plus Jakarta Sans"/>
                <a:sym typeface="Plus Jakarta Sans"/>
              </a:rPr>
              <a:t>Weighted Multiple Choice </a:t>
            </a:r>
            <a:endParaRPr b="1" sz="1800">
              <a:solidFill>
                <a:schemeClr val="dk1"/>
              </a:solidFill>
              <a:latin typeface="Plus Jakarta Sans"/>
              <a:ea typeface="Plus Jakarta Sans"/>
              <a:cs typeface="Plus Jakarta Sans"/>
              <a:sym typeface="Plus Jakarta Sans"/>
            </a:endParaRPr>
          </a:p>
        </p:txBody>
      </p:sp>
      <p:graphicFrame>
        <p:nvGraphicFramePr>
          <p:cNvPr id="220" name="Google Shape;220;p36"/>
          <p:cNvGraphicFramePr/>
          <p:nvPr/>
        </p:nvGraphicFramePr>
        <p:xfrm>
          <a:off x="912450" y="1452750"/>
          <a:ext cx="3000000" cy="3000000"/>
        </p:xfrm>
        <a:graphic>
          <a:graphicData uri="http://schemas.openxmlformats.org/drawingml/2006/table">
            <a:tbl>
              <a:tblPr>
                <a:noFill/>
                <a:tableStyleId>{FBE4AA82-3C0D-4483-BFAD-AD3B8BDE3D1A}</a:tableStyleId>
              </a:tblPr>
              <a:tblGrid>
                <a:gridCol w="1379850"/>
                <a:gridCol w="1379850"/>
                <a:gridCol w="1379850"/>
                <a:gridCol w="1379850"/>
              </a:tblGrid>
              <a:tr h="480575">
                <a:tc>
                  <a:txBody>
                    <a:bodyPr/>
                    <a:lstStyle/>
                    <a:p>
                      <a:pPr indent="0" lvl="0" marL="0" rtl="0" algn="l">
                        <a:spcBef>
                          <a:spcPts val="0"/>
                        </a:spcBef>
                        <a:spcAft>
                          <a:spcPts val="0"/>
                        </a:spcAft>
                        <a:buNone/>
                      </a:pPr>
                      <a:r>
                        <a:rPr b="1" lang="en" sz="1400">
                          <a:latin typeface="Inter"/>
                          <a:ea typeface="Inter"/>
                          <a:cs typeface="Inter"/>
                          <a:sym typeface="Inter"/>
                        </a:rPr>
                        <a:t>Choice 1</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B or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A)</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63400">
                <a:tc>
                  <a:txBody>
                    <a:bodyPr/>
                    <a:lstStyle/>
                    <a:p>
                      <a:pPr indent="0" lvl="0" marL="0" rtl="0" algn="l">
                        <a:spcBef>
                          <a:spcPts val="0"/>
                        </a:spcBef>
                        <a:spcAft>
                          <a:spcPts val="0"/>
                        </a:spcAft>
                        <a:buNone/>
                      </a:pPr>
                      <a:r>
                        <a:rPr b="1" lang="en" sz="1400">
                          <a:latin typeface="Inter"/>
                          <a:ea typeface="Inter"/>
                          <a:cs typeface="Inter"/>
                          <a:sym typeface="Inter"/>
                        </a:rPr>
                        <a:t>Choice 2</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B or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A)</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90475">
                <a:tc gridSpan="4">
                  <a:txBody>
                    <a:bodyPr/>
                    <a:lstStyle/>
                    <a:p>
                      <a:pPr indent="0" lvl="0" marL="0" rtl="0" algn="r">
                        <a:spcBef>
                          <a:spcPts val="0"/>
                        </a:spcBef>
                        <a:spcAft>
                          <a:spcPts val="0"/>
                        </a:spcAft>
                        <a:buNone/>
                      </a:pPr>
                      <a:r>
                        <a:rPr b="1" lang="en" sz="1400">
                          <a:latin typeface="Inter"/>
                          <a:ea typeface="Inter"/>
                          <a:cs typeface="Inter"/>
                          <a:sym typeface="Inter"/>
                        </a:rPr>
                        <a:t>Subtotal:    _______/ 4</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21" name="Google Shape;221;p36"/>
          <p:cNvSpPr txBox="1"/>
          <p:nvPr/>
        </p:nvSpPr>
        <p:spPr>
          <a:xfrm>
            <a:off x="1176900" y="3693650"/>
            <a:ext cx="4990500" cy="4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Plus Jakarta Sans"/>
                <a:ea typeface="Plus Jakarta Sans"/>
                <a:cs typeface="Plus Jakarta Sans"/>
                <a:sym typeface="Plus Jakarta Sans"/>
              </a:rPr>
              <a:t>2.    Short Answer: More Significant Factor</a:t>
            </a:r>
            <a:endParaRPr b="1" sz="1800">
              <a:solidFill>
                <a:schemeClr val="dk1"/>
              </a:solidFill>
              <a:latin typeface="Plus Jakarta Sans"/>
              <a:ea typeface="Plus Jakarta Sans"/>
              <a:cs typeface="Plus Jakarta Sans"/>
              <a:sym typeface="Plus Jakarta Sans"/>
            </a:endParaRPr>
          </a:p>
        </p:txBody>
      </p:sp>
      <p:graphicFrame>
        <p:nvGraphicFramePr>
          <p:cNvPr id="222" name="Google Shape;222;p36"/>
          <p:cNvGraphicFramePr/>
          <p:nvPr/>
        </p:nvGraphicFramePr>
        <p:xfrm>
          <a:off x="527050" y="4237475"/>
          <a:ext cx="3000000" cy="3000000"/>
        </p:xfrm>
        <a:graphic>
          <a:graphicData uri="http://schemas.openxmlformats.org/drawingml/2006/table">
            <a:tbl>
              <a:tblPr>
                <a:noFill/>
                <a:tableStyleId>{FBE4AA82-3C0D-4483-BFAD-AD3B8BDE3D1A}</a:tableStyleId>
              </a:tblPr>
              <a:tblGrid>
                <a:gridCol w="1572550"/>
                <a:gridCol w="1572550"/>
                <a:gridCol w="1572550"/>
                <a:gridCol w="1572550"/>
              </a:tblGrid>
              <a:tr h="488300">
                <a:tc>
                  <a:txBody>
                    <a:bodyPr/>
                    <a:lstStyle/>
                    <a:p>
                      <a:pPr indent="0" lvl="0" marL="0" rtl="0" algn="l">
                        <a:spcBef>
                          <a:spcPts val="0"/>
                        </a:spcBef>
                        <a:spcAft>
                          <a:spcPts val="0"/>
                        </a:spcAft>
                        <a:buNone/>
                      </a:pPr>
                      <a:r>
                        <a:rPr lang="en" sz="1400">
                          <a:latin typeface="Inter"/>
                          <a:ea typeface="Inter"/>
                          <a:cs typeface="Inter"/>
                          <a:sym typeface="Inter"/>
                        </a:rPr>
                        <a:t>3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2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1 point</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0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a more significant factor and cites clear evidence from both the author context and primary source to justify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does not identify one choice as more significant. Student either misunderstood question or did not attempt to answer it.</a:t>
                      </a:r>
                      <a:endParaRPr sz="12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gridSpan="4">
                  <a:txBody>
                    <a:bodyPr/>
                    <a:lstStyle/>
                    <a:p>
                      <a:pPr indent="0" lvl="0" marL="0" rtl="0" algn="r">
                        <a:spcBef>
                          <a:spcPts val="0"/>
                        </a:spcBef>
                        <a:spcAft>
                          <a:spcPts val="0"/>
                        </a:spcAft>
                        <a:buNone/>
                      </a:pPr>
                      <a:r>
                        <a:rPr b="1" lang="en" sz="1400">
                          <a:latin typeface="Inter"/>
                          <a:ea typeface="Inter"/>
                          <a:cs typeface="Inter"/>
                          <a:sym typeface="Inter"/>
                        </a:rPr>
                        <a:t>Subtotal:    _______/ 3</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23" name="Google Shape;223;p36"/>
          <p:cNvSpPr txBox="1"/>
          <p:nvPr/>
        </p:nvSpPr>
        <p:spPr>
          <a:xfrm>
            <a:off x="2207850" y="8022750"/>
            <a:ext cx="2928600" cy="538200"/>
          </a:xfrm>
          <a:prstGeom prst="rect">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highlight>
                  <a:schemeClr val="lt1"/>
                </a:highlight>
                <a:latin typeface="Inter"/>
                <a:ea typeface="Inter"/>
                <a:cs typeface="Inter"/>
                <a:sym typeface="Inter"/>
              </a:rPr>
              <a:t>Total: ______/7</a:t>
            </a:r>
            <a:endParaRPr b="1" sz="1800">
              <a:solidFill>
                <a:schemeClr val="dk1"/>
              </a:solidFill>
              <a:highlight>
                <a:schemeClr val="lt1"/>
              </a:highlight>
              <a:latin typeface="Inter"/>
              <a:ea typeface="Inter"/>
              <a:cs typeface="Inter"/>
              <a:sym typeface="Inter"/>
            </a:endParaRPr>
          </a:p>
        </p:txBody>
      </p:sp>
      <p:sp>
        <p:nvSpPr>
          <p:cNvPr id="224" name="Google Shape;224;p3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Rubric for Formative Assessment: Perspective</a:t>
            </a:r>
            <a:endParaRPr sz="1800">
              <a:latin typeface="Halant"/>
              <a:ea typeface="Halant"/>
              <a:cs typeface="Halant"/>
              <a:sym typeface="Halant"/>
            </a:endParaRPr>
          </a:p>
        </p:txBody>
      </p:sp>
      <p:pic>
        <p:nvPicPr>
          <p:cNvPr id="225" name="Google Shape;225;p3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6" name="Google Shape;226;p3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7" name="Google Shape;227;p3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William Apess</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16" name="Google Shape;116;p26"/>
          <p:cNvGraphicFramePr/>
          <p:nvPr/>
        </p:nvGraphicFramePr>
        <p:xfrm>
          <a:off x="367177" y="839452"/>
          <a:ext cx="3000000" cy="3000000"/>
        </p:xfrm>
        <a:graphic>
          <a:graphicData uri="http://schemas.openxmlformats.org/drawingml/2006/table">
            <a:tbl>
              <a:tblPr>
                <a:noFill/>
                <a:tableStyleId>{B581EE7B-5730-41E1-B5C0-78CC8B218CAF}</a:tableStyleId>
              </a:tblPr>
              <a:tblGrid>
                <a:gridCol w="6642075"/>
              </a:tblGrid>
              <a:tr h="416425">
                <a:tc>
                  <a:txBody>
                    <a:bodyPr/>
                    <a:lstStyle/>
                    <a:p>
                      <a:pPr indent="0" lvl="0" marL="0" rtl="0" algn="l">
                        <a:spcBef>
                          <a:spcPts val="0"/>
                        </a:spcBef>
                        <a:spcAft>
                          <a:spcPts val="0"/>
                        </a:spcAft>
                        <a:buNone/>
                      </a:pPr>
                      <a:r>
                        <a:rPr lang="en" sz="1200">
                          <a:latin typeface="Inter"/>
                          <a:ea typeface="Inter"/>
                          <a:cs typeface="Inter"/>
                          <a:sym typeface="Inter"/>
                        </a:rPr>
                        <a:t>Source: William Apess, </a:t>
                      </a:r>
                      <a:r>
                        <a:rPr i="1" lang="en" sz="1200">
                          <a:latin typeface="Inter"/>
                          <a:ea typeface="Inter"/>
                          <a:cs typeface="Inter"/>
                          <a:sym typeface="Inter"/>
                        </a:rPr>
                        <a:t>Indian Nullification of the Unconstitutional Laws of Massachusetts Relative to the Marshpee Tribe: or, The Pretended Riot Explained</a:t>
                      </a:r>
                      <a:r>
                        <a:rPr lang="en" sz="1200">
                          <a:latin typeface="Inter"/>
                          <a:ea typeface="Inter"/>
                          <a:cs typeface="Inter"/>
                          <a:sym typeface="Inter"/>
                        </a:rPr>
                        <a:t>, 1835.</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William Apess was a Pequot Methodist minister, writer, lawyer, and activist who advocated for Native rights during the early 1800s. In this excerpt Apess documents a moment in which he supported the Mashpee Wampanoag in their efforts to resist white control of their land and local government through legislative methods.</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meeting was held in the school-room. Business was commenced at about nine in the morning, and continued through the day. The first that arose to speak was an Indian, Ebenezer Attaquin by name. Tears flowed freely down his time-furrowed cheeks, </a:t>
                      </a:r>
                      <a:r>
                        <a:rPr lang="en" sz="1200">
                          <a:solidFill>
                            <a:schemeClr val="dk1"/>
                          </a:solidFill>
                          <a:latin typeface="Inter"/>
                          <a:ea typeface="Inter"/>
                          <a:cs typeface="Inter"/>
                          <a:sym typeface="Inter"/>
                        </a:rPr>
                        <a:t>while</a:t>
                      </a:r>
                      <a:r>
                        <a:rPr lang="en" sz="1200">
                          <a:solidFill>
                            <a:schemeClr val="dk1"/>
                          </a:solidFill>
                          <a:latin typeface="Inter"/>
                          <a:ea typeface="Inter"/>
                          <a:cs typeface="Inter"/>
                          <a:sym typeface="Inter"/>
                        </a:rPr>
                        <a:t> he addressed us in a manner alike candid and affectionate. The house was well filled.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listening patiently to the take of their distresses, I counselled them to apply for redress to the Governor and Council. They answered, that they had done so; but </a:t>
                      </a:r>
                      <a:r>
                        <a:rPr i="1" lang="en" sz="1200">
                          <a:solidFill>
                            <a:schemeClr val="dk1"/>
                          </a:solidFill>
                          <a:latin typeface="Inter"/>
                          <a:ea typeface="Inter"/>
                          <a:cs typeface="Inter"/>
                          <a:sym typeface="Inter"/>
                        </a:rPr>
                        <a:t>had never been able to obtain a hearing</a:t>
                      </a:r>
                      <a:r>
                        <a:rPr lang="en" sz="1200">
                          <a:solidFill>
                            <a:schemeClr val="dk1"/>
                          </a:solidFill>
                          <a:latin typeface="Inter"/>
                          <a:ea typeface="Inter"/>
                          <a:cs typeface="Inter"/>
                          <a:sym typeface="Inter"/>
                        </a:rPr>
                        <a:t>. The white agents had always thrown every obstacle in their way. I then addressed them in a speech which they all </a:t>
                      </a:r>
                      <a:r>
                        <a:rPr lang="en" sz="1200">
                          <a:solidFill>
                            <a:schemeClr val="dk1"/>
                          </a:solidFill>
                          <a:latin typeface="Inter"/>
                          <a:ea typeface="Inter"/>
                          <a:cs typeface="Inter"/>
                          <a:sym typeface="Inter"/>
                        </a:rPr>
                        <a:t>listened</a:t>
                      </a:r>
                      <a:r>
                        <a:rPr lang="en" sz="1200">
                          <a:solidFill>
                            <a:schemeClr val="dk1"/>
                          </a:solidFill>
                          <a:latin typeface="Inter"/>
                          <a:ea typeface="Inter"/>
                          <a:cs typeface="Inter"/>
                          <a:sym typeface="Inter"/>
                        </a:rPr>
                        <a:t> to with profound attention.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began by saying that, though I was a stranger among them, I did not doubt but that I might do them some good and be instrumental in procuring the discharge of the overseers, and an alteration of the </a:t>
                      </a:r>
                      <a:r>
                        <a:rPr lang="en" sz="1200">
                          <a:solidFill>
                            <a:schemeClr val="dk1"/>
                          </a:solidFill>
                          <a:latin typeface="Inter"/>
                          <a:ea typeface="Inter"/>
                          <a:cs typeface="Inter"/>
                          <a:sym typeface="Inter"/>
                        </a:rPr>
                        <a:t>existing</a:t>
                      </a:r>
                      <a:r>
                        <a:rPr lang="en" sz="1200">
                          <a:solidFill>
                            <a:schemeClr val="dk1"/>
                          </a:solidFill>
                          <a:latin typeface="Inter"/>
                          <a:ea typeface="Inter"/>
                          <a:cs typeface="Inter"/>
                          <a:sym typeface="Inter"/>
                        </a:rPr>
                        <a:t> laws. As, however, I was not a son of their particular tribe, if they wished me to assist them, it would be necessary for them to give me a right to act in their behalf, by adopting me; as then our rights and interests would become identical.</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William Apess</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26" name="Google Shape;126;p27"/>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27" name="Google Shape;127;p27"/>
          <p:cNvGraphicFramePr/>
          <p:nvPr/>
        </p:nvGraphicFramePr>
        <p:xfrm>
          <a:off x="449976" y="1207030"/>
          <a:ext cx="3000000" cy="3000000"/>
        </p:xfrm>
        <a:graphic>
          <a:graphicData uri="http://schemas.openxmlformats.org/drawingml/2006/table">
            <a:tbl>
              <a:tblPr>
                <a:noFill/>
                <a:tableStyleId>{FBE4AA82-3C0D-4483-BFAD-AD3B8BDE3D1A}</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5" name="Google Shape;135;p28"/>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136" name="Google Shape;136;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137" name="Google Shape;137;p28"/>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38" name="Google Shape;138;p28"/>
          <p:cNvGraphicFramePr/>
          <p:nvPr/>
        </p:nvGraphicFramePr>
        <p:xfrm>
          <a:off x="359109" y="1446447"/>
          <a:ext cx="3000000" cy="3000000"/>
        </p:xfrm>
        <a:graphic>
          <a:graphicData uri="http://schemas.openxmlformats.org/drawingml/2006/table">
            <a:tbl>
              <a:tblPr>
                <a:noFill/>
                <a:tableStyleId>{FBE4AA82-3C0D-4483-BFAD-AD3B8BDE3D1A}</a:tableStyleId>
              </a:tblPr>
              <a:tblGrid>
                <a:gridCol w="6621100"/>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9"/>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45" name="Google Shape;145;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46" name="Google Shape;146;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9"/>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50" name="Google Shape;150;p29"/>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9" name="Google Shape;159;p30"/>
          <p:cNvSpPr txBox="1"/>
          <p:nvPr/>
        </p:nvSpPr>
        <p:spPr>
          <a:xfrm>
            <a:off x="359106" y="569315"/>
            <a:ext cx="6653400" cy="38349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400">
              <a:solidFill>
                <a:schemeClr val="dk1"/>
              </a:solidFill>
              <a:latin typeface="Work Sans"/>
              <a:ea typeface="Work Sans"/>
              <a:cs typeface="Work Sans"/>
              <a:sym typeface="Work Sans"/>
            </a:endParaRPr>
          </a:p>
        </p:txBody>
      </p:sp>
      <p:graphicFrame>
        <p:nvGraphicFramePr>
          <p:cNvPr id="160" name="Google Shape;160;p30"/>
          <p:cNvGraphicFramePr/>
          <p:nvPr/>
        </p:nvGraphicFramePr>
        <p:xfrm>
          <a:off x="721152" y="4649452"/>
          <a:ext cx="3000000" cy="3000000"/>
        </p:xfrm>
        <a:graphic>
          <a:graphicData uri="http://schemas.openxmlformats.org/drawingml/2006/table">
            <a:tbl>
              <a:tblPr>
                <a:noFill/>
                <a:tableStyleId>{B581EE7B-5730-41E1-B5C0-78CC8B218CAF}</a:tableStyleId>
              </a:tblPr>
              <a:tblGrid>
                <a:gridCol w="5872900"/>
              </a:tblGrid>
              <a:tr h="416425">
                <a:tc>
                  <a:txBody>
                    <a:bodyPr/>
                    <a:lstStyle/>
                    <a:p>
                      <a:pPr indent="0" lvl="0" marL="0" rtl="0" algn="l">
                        <a:spcBef>
                          <a:spcPts val="0"/>
                        </a:spcBef>
                        <a:spcAft>
                          <a:spcPts val="0"/>
                        </a:spcAft>
                        <a:buNone/>
                      </a:pPr>
                      <a:r>
                        <a:rPr lang="en" sz="1400">
                          <a:latin typeface="Inter"/>
                          <a:ea typeface="Inter"/>
                          <a:cs typeface="Inter"/>
                          <a:sym typeface="Inter"/>
                        </a:rPr>
                        <a:t>Source: </a:t>
                      </a:r>
                      <a:r>
                        <a:rPr lang="en" sz="1400">
                          <a:solidFill>
                            <a:schemeClr val="dk1"/>
                          </a:solidFill>
                          <a:latin typeface="Inter"/>
                          <a:ea typeface="Inter"/>
                          <a:cs typeface="Inter"/>
                          <a:sym typeface="Inter"/>
                        </a:rPr>
                        <a:t>Tecumseh’s Promise Regarding Peace and War, June 1812.</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2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4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452682" y="869495"/>
            <a:ext cx="6396300" cy="41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70" name="Google Shape;170;p31"/>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7" name="Google Shape;177;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78" name="Google Shape;178;p32"/>
          <p:cNvGraphicFramePr/>
          <p:nvPr/>
        </p:nvGraphicFramePr>
        <p:xfrm>
          <a:off x="359094" y="1770286"/>
          <a:ext cx="3000000" cy="3000000"/>
        </p:xfrm>
        <a:graphic>
          <a:graphicData uri="http://schemas.openxmlformats.org/drawingml/2006/table">
            <a:tbl>
              <a:tblPr>
                <a:noFill/>
                <a:tableStyleId>{FBE4AA82-3C0D-4483-BFAD-AD3B8BDE3D1A}</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79" name="Google Shape;179;p3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 (Exemplar)</a:t>
            </a:r>
            <a:endParaRPr sz="1800">
              <a:solidFill>
                <a:schemeClr val="dk1"/>
              </a:solidFill>
              <a:latin typeface="Halant"/>
              <a:ea typeface="Halant"/>
              <a:cs typeface="Halant"/>
              <a:sym typeface="Halant"/>
            </a:endParaRPr>
          </a:p>
        </p:txBody>
      </p:sp>
      <p:sp>
        <p:nvSpPr>
          <p:cNvPr id="180" name="Google Shape;180;p32"/>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81" name="Google Shape;181;p32"/>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They were Shawnee brothers who led a pan-Indigenous movement to unite tribes and resist U.S. expansion.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There were deep divisions among tribes including different cultures, languages, and alliances.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82" name="Google Shape;182;p32"/>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33"/>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William Apess</a:t>
            </a:r>
            <a:endParaRPr sz="1800">
              <a:solidFill>
                <a:schemeClr val="dk1"/>
              </a:solidFill>
              <a:latin typeface="Plus Jakarta Sans"/>
              <a:ea typeface="Plus Jakarta Sans"/>
              <a:cs typeface="Plus Jakarta Sans"/>
              <a:sym typeface="Plus Jakarta Sans"/>
            </a:endParaRPr>
          </a:p>
        </p:txBody>
      </p:sp>
      <p:sp>
        <p:nvSpPr>
          <p:cNvPr id="188" name="Google Shape;188;p33"/>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89" name="Google Shape;189;p33"/>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90" name="Google Shape;190;p33"/>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1" name="Google Shape;191;p33"/>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92" name="Google Shape;192;p33"/>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93" name="Google Shape;193;p33"/>
          <p:cNvGraphicFramePr/>
          <p:nvPr/>
        </p:nvGraphicFramePr>
        <p:xfrm>
          <a:off x="449976" y="1207030"/>
          <a:ext cx="3000000" cy="3000000"/>
        </p:xfrm>
        <a:graphic>
          <a:graphicData uri="http://schemas.openxmlformats.org/drawingml/2006/table">
            <a:tbl>
              <a:tblPr>
                <a:noFill/>
                <a:tableStyleId>{FBE4AA82-3C0D-4483-BFAD-AD3B8BDE3D1A}</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William Apess was a Pequot minister and activist who helped the Mashpee people protest unfair </a:t>
                      </a:r>
                      <a:r>
                        <a:rPr b="1" lang="en" sz="1100">
                          <a:solidFill>
                            <a:schemeClr val="accent1"/>
                          </a:solidFill>
                          <a:latin typeface="Inter"/>
                          <a:ea typeface="Inter"/>
                          <a:cs typeface="Inter"/>
                          <a:sym typeface="Inter"/>
                        </a:rPr>
                        <a:t>treatment</a:t>
                      </a:r>
                      <a:r>
                        <a:rPr b="1" lang="en" sz="1100">
                          <a:solidFill>
                            <a:schemeClr val="accent1"/>
                          </a:solidFill>
                          <a:latin typeface="Inter"/>
                          <a:ea typeface="Inter"/>
                          <a:cs typeface="Inter"/>
                          <a:sym typeface="Inter"/>
                        </a:rPr>
                        <a:t>.</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Why did Apess, as an outsider to the Mashpee tribe, choose to take up their cause?</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Through legal resistance and peaceful protest using the American legal system to defend Native rights.</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a:t>
                      </a:r>
                      <a:r>
                        <a:rPr b="1" lang="en" sz="1100">
                          <a:solidFill>
                            <a:srgbClr val="E95C3D"/>
                          </a:solidFill>
                          <a:latin typeface="Inter"/>
                          <a:ea typeface="Inter"/>
                          <a:cs typeface="Inter"/>
                          <a:sym typeface="Inter"/>
                        </a:rPr>
                        <a:t>white agents had always thrown every obstacle in their way.”</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